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6"/>
  </p:notesMasterIdLst>
  <p:sldIdLst>
    <p:sldId id="256" r:id="rId2"/>
    <p:sldId id="272" r:id="rId3"/>
    <p:sldId id="333" r:id="rId4"/>
    <p:sldId id="325" r:id="rId5"/>
    <p:sldId id="323" r:id="rId6"/>
    <p:sldId id="326" r:id="rId7"/>
    <p:sldId id="335" r:id="rId8"/>
    <p:sldId id="276" r:id="rId9"/>
    <p:sldId id="330" r:id="rId10"/>
    <p:sldId id="278" r:id="rId11"/>
    <p:sldId id="261" r:id="rId12"/>
    <p:sldId id="262" r:id="rId13"/>
    <p:sldId id="332" r:id="rId14"/>
    <p:sldId id="331" r:id="rId15"/>
    <p:sldId id="279" r:id="rId16"/>
    <p:sldId id="267" r:id="rId17"/>
    <p:sldId id="329" r:id="rId18"/>
    <p:sldId id="308" r:id="rId19"/>
    <p:sldId id="311" r:id="rId20"/>
    <p:sldId id="281" r:id="rId21"/>
    <p:sldId id="327" r:id="rId22"/>
    <p:sldId id="328" r:id="rId23"/>
    <p:sldId id="324" r:id="rId24"/>
    <p:sldId id="271" r:id="rId2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8F6160-9ED6-4A93-AA81-D9FF1DD15E6A}">
  <a:tblStyle styleId="{5D8F6160-9ED6-4A93-AA81-D9FF1DD15E6A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4E8E8"/>
          </a:solidFill>
        </a:fill>
      </a:tcStyle>
    </a:wholeTbl>
    <a:band1H>
      <a:tcTxStyle/>
      <a:tcStyle>
        <a:tcBdr/>
        <a:fill>
          <a:solidFill>
            <a:srgbClr val="E8CF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8CF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1723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0840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21260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3253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6972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268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1" name="Google Shape;141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0" y="0"/>
            <a:ext cx="9144000" cy="490538"/>
          </a:xfrm>
          <a:prstGeom prst="rect">
            <a:avLst/>
          </a:prstGeom>
          <a:solidFill>
            <a:srgbClr val="993300"/>
          </a:solidFill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91200" y="501753"/>
            <a:ext cx="3352800" cy="68239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 txBox="1"/>
          <p:nvPr/>
        </p:nvSpPr>
        <p:spPr>
          <a:xfrm>
            <a:off x="4267200" y="87868"/>
            <a:ext cx="495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Dept. of Electronics &amp; Communication Engineering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1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  <a:defRPr sz="24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Char char="–"/>
              <a:defRPr sz="21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18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15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»"/>
              <a:defRPr sz="15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15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15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15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1500"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sz="1050"/>
            </a:lvl2pPr>
            <a:lvl3pPr marL="1371600" lvl="2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 sz="900"/>
            </a:lvl3pPr>
            <a:lvl4pPr marL="1828800" lvl="3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750"/>
            </a:lvl4pPr>
            <a:lvl5pPr marL="2286000" lvl="4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750"/>
            </a:lvl5pPr>
            <a:lvl6pPr marL="2743200" lvl="5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750"/>
            </a:lvl6pPr>
            <a:lvl7pPr marL="3200400" lvl="6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750"/>
            </a:lvl7pPr>
            <a:lvl8pPr marL="3657600" lvl="7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750"/>
            </a:lvl8pPr>
            <a:lvl9pPr marL="4114800" lvl="8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750"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9144000" cy="490538"/>
          </a:xfrm>
          <a:prstGeom prst="rect">
            <a:avLst/>
          </a:prstGeom>
          <a:solidFill>
            <a:srgbClr val="993300"/>
          </a:solidFill>
          <a:ln w="254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1" name="Google Shape;31;p3"/>
          <p:cNvCxnSpPr/>
          <p:nvPr/>
        </p:nvCxnSpPr>
        <p:spPr>
          <a:xfrm>
            <a:off x="457200" y="1676400"/>
            <a:ext cx="6705600" cy="0"/>
          </a:xfrm>
          <a:prstGeom prst="straightConnector1">
            <a:avLst/>
          </a:prstGeom>
          <a:noFill/>
          <a:ln w="38100" cap="flat" cmpd="sng">
            <a:solidFill>
              <a:srgbClr val="8000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2" name="Google Shape;32;p3" descr="StudyDeal - ADI SHANKARA INSTITUTE OF ENGINEERING AND TECHNOLOGY - [ASIET]  KALADY, ERNAKULAM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25924" y="457200"/>
            <a:ext cx="1218076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3"/>
          <p:cNvSpPr txBox="1"/>
          <p:nvPr/>
        </p:nvSpPr>
        <p:spPr>
          <a:xfrm>
            <a:off x="4267200" y="87868"/>
            <a:ext cx="495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Dept. of Electronics &amp; Communication Engineering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>
            <a:spLocks noGrp="1"/>
          </p:cNvSpPr>
          <p:nvPr>
            <p:ph type="subTitle" idx="1"/>
          </p:nvPr>
        </p:nvSpPr>
        <p:spPr>
          <a:xfrm>
            <a:off x="533400" y="4231344"/>
            <a:ext cx="8077200" cy="2241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S8 EC-B Project Batch 1 :</a:t>
            </a:r>
            <a:endParaRPr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rPr lang="en-US" sz="1800" b="1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Sidharth</a:t>
            </a:r>
            <a:r>
              <a:rPr lang="en-US" sz="18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P </a:t>
            </a:r>
            <a:r>
              <a:rPr lang="en-US" sz="1800" b="1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Pai</a:t>
            </a:r>
            <a:r>
              <a:rPr lang="en-US" sz="18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(ASI20EC061)</a:t>
            </a: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rPr lang="en-US" sz="1800" b="1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Sreedeep</a:t>
            </a:r>
            <a:r>
              <a:rPr lang="en-US" sz="18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K         (ASI20EC065)</a:t>
            </a: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rPr lang="en-US" sz="1800" b="1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Sreeram</a:t>
            </a:r>
            <a:r>
              <a:rPr lang="en-US" sz="18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K R       (ASI20EC069)</a:t>
            </a: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rPr lang="en-US" sz="1800" b="1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Udith</a:t>
            </a:r>
            <a:r>
              <a:rPr lang="en-US" sz="1800" b="1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G Menon   (ASI20EC072)</a:t>
            </a: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2" name="Google Shape;92;p12"/>
          <p:cNvCxnSpPr/>
          <p:nvPr/>
        </p:nvCxnSpPr>
        <p:spPr>
          <a:xfrm>
            <a:off x="838200" y="3505200"/>
            <a:ext cx="7162800" cy="0"/>
          </a:xfrm>
          <a:prstGeom prst="straightConnector1">
            <a:avLst/>
          </a:prstGeom>
          <a:noFill/>
          <a:ln w="38100" cap="flat" cmpd="sng">
            <a:solidFill>
              <a:srgbClr val="8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3" name="Google Shape;93;p12"/>
          <p:cNvSpPr txBox="1"/>
          <p:nvPr/>
        </p:nvSpPr>
        <p:spPr>
          <a:xfrm>
            <a:off x="4805680" y="4854575"/>
            <a:ext cx="4338320" cy="1136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32423"/>
              </a:buClr>
              <a:buSzPct val="108108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C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</a:t>
            </a:r>
            <a:r>
              <a:rPr lang="en-US" sz="1800" b="1" i="0" u="none" strike="noStrike" cap="none" dirty="0">
                <a:solidFill>
                  <a:srgbClr val="C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Guided by :</a:t>
            </a:r>
            <a:endParaRPr sz="1100" b="1" i="0" u="none" strike="noStrike" cap="none" dirty="0">
              <a:solidFill>
                <a:srgbClr val="C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8108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Dr. Bobby Mathews .C</a:t>
            </a:r>
            <a:endParaRPr sz="11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8108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    Dean </a:t>
            </a:r>
            <a:r>
              <a:rPr lang="en-US" sz="1800" b="1" i="0" u="none" strike="noStrike" cap="none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Ph.D</a:t>
            </a:r>
            <a:r>
              <a:rPr lang="en-US" sz="18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 </a:t>
            </a:r>
            <a:r>
              <a:rPr lang="en-US" sz="1800" b="1" i="0" u="none" strike="noStrike" cap="none" dirty="0" err="1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Programmes</a:t>
            </a:r>
            <a:r>
              <a:rPr lang="en-US" sz="1800" b="1" i="0" u="none" strike="noStrike" cap="none" dirty="0">
                <a:solidFill>
                  <a:schemeClr val="dk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, ASIET              </a:t>
            </a:r>
            <a:endParaRPr sz="2000" b="1" i="0" u="none" strike="noStrike" cap="none" dirty="0">
              <a:solidFill>
                <a:schemeClr val="dk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95" name="Google Shape;95;p12"/>
          <p:cNvSpPr txBox="1"/>
          <p:nvPr/>
        </p:nvSpPr>
        <p:spPr>
          <a:xfrm>
            <a:off x="168875" y="2165355"/>
            <a:ext cx="8517925" cy="1584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 dirty="0">
                <a:solidFill>
                  <a:srgbClr val="A61C00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CORNER SENTINEL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rgbClr val="000000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Advanced Warning System for Steep Corner Accident Prevention </a:t>
            </a:r>
            <a:endParaRPr sz="6000" b="1" i="0" u="none" strike="noStrike" cap="none" dirty="0">
              <a:solidFill>
                <a:srgbClr val="A61C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800" b="1" i="0" u="none" strike="noStrike" cap="none" dirty="0">
              <a:solidFill>
                <a:srgbClr val="A61C00"/>
              </a:solidFill>
              <a:latin typeface="Times New Roman" panose="02020603050405020304" pitchFamily="18" charset="0"/>
              <a:ea typeface="Calibri"/>
              <a:cs typeface="Times New Roman" panose="02020603050405020304" pitchFamily="18" charset="0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>
            <a:spLocks noGrp="1"/>
          </p:cNvSpPr>
          <p:nvPr>
            <p:ph type="title"/>
          </p:nvPr>
        </p:nvSpPr>
        <p:spPr>
          <a:xfrm>
            <a:off x="-197224" y="65270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PRECISION TIMER CODE</a:t>
            </a:r>
            <a:endParaRPr sz="36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123091" y="1795708"/>
            <a:ext cx="9293470" cy="4666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numCol="2" anchor="t" anchorCtr="0">
            <a:noAutofit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#include &lt;sys/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time.h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main()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struct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timeval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tval_before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tval_after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tval_result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counter=0;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bool stop=false;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gettimeofday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tval_before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NULL);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while(stop!=true)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{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gettimeofday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tval_after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NULL);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timersub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tval_after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tval_before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tval_result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double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time_elapsed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(double)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tval_result.tv_sec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((double)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tval_result.tv_usec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/1000000.0f);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while(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time_elapsed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 (TARGET_BIT_PERIOD_MS/1000))  // 1ms; you can change your desired time interval here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{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gettimeofday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tval_after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NULL);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timersub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tval_after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tval_before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tval_result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time_elapsed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(double)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tval_result.tv_sec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((double)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tval_result.tv_usec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/1000000.0f);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gettimeofday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(&amp;</a:t>
            </a:r>
            <a:r>
              <a:rPr lang="en-IN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tval_before</a:t>
            </a: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NULL);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if (counter==10000)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{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stop=true;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else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{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counter++;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}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return 0;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0843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>
            <a:spLocks noGrp="1"/>
          </p:cNvSpPr>
          <p:nvPr>
            <p:ph type="title"/>
          </p:nvPr>
        </p:nvSpPr>
        <p:spPr>
          <a:xfrm>
            <a:off x="-322729" y="69924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TIMER SETUP FOR ARDUINO</a:t>
            </a:r>
            <a:endParaRPr sz="36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Google Shape;129;p17"/>
          <p:cNvSpPr txBox="1">
            <a:spLocks noGrp="1"/>
          </p:cNvSpPr>
          <p:nvPr>
            <p:ph type="body" idx="1"/>
          </p:nvPr>
        </p:nvSpPr>
        <p:spPr>
          <a:xfrm>
            <a:off x="87923" y="1736725"/>
            <a:ext cx="8871439" cy="512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40000" lnSpcReduction="20000"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setup()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{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cli();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//stop interrupts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set timer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interupt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1khz increments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TCCR1A = 0;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set entire TCCR1A register to 0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TCCR1B = 0;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same for TCCR1B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TCNT1  = 0;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//initialize counter value to 0;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set timer count for 1khz increments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OCR1A = 2001;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= (16*10^6) / (1000*8) + 1 OCR1A = 2001 for 1kHz; // turn on CTC mode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TCCR1B |= (1 &lt;&lt; WGM12);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Set CS11 bit for 8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prescaler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TCCR1B |= (1 &lt;&lt; CS11);   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enable timer compare interrupt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TIMSK1 |= (1 &lt;&lt; OCIE1A);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sei();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//allow interrupts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//END TIMER SETUP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Serial.begin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(9600);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(A0,INPUT);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//Input Pin for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Solarplate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//initial State is looking for Synchronization sequence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= 0;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ct val="140625"/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>
            <a:spLocks noGrp="1"/>
          </p:cNvSpPr>
          <p:nvPr>
            <p:ph type="title"/>
          </p:nvPr>
        </p:nvSpPr>
        <p:spPr>
          <a:xfrm>
            <a:off x="0" y="777031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STRUCTURE OF THE DATA PACKET</a:t>
            </a:r>
            <a:endParaRPr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Google Shape;136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graphicFrame>
        <p:nvGraphicFramePr>
          <p:cNvPr id="137" name="Google Shape;137;p18"/>
          <p:cNvGraphicFramePr/>
          <p:nvPr>
            <p:extLst>
              <p:ext uri="{D42A27DB-BD31-4B8C-83A1-F6EECF244321}">
                <p14:modId xmlns:p14="http://schemas.microsoft.com/office/powerpoint/2010/main" val="3824828652"/>
              </p:ext>
            </p:extLst>
          </p:nvPr>
        </p:nvGraphicFramePr>
        <p:xfrm>
          <a:off x="606489" y="2099386"/>
          <a:ext cx="7646325" cy="4020475"/>
        </p:xfrm>
        <a:graphic>
          <a:graphicData uri="http://schemas.openxmlformats.org/drawingml/2006/table">
            <a:tbl>
              <a:tblPr firstRow="1" bandRow="1">
                <a:noFill/>
                <a:tableStyleId>{5D8F6160-9ED6-4A93-AA81-D9FF1DD15E6A}</a:tableStyleId>
              </a:tblPr>
              <a:tblGrid>
                <a:gridCol w="2548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48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48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271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5 - Bit Preamble</a:t>
                      </a:r>
                      <a:endParaRPr sz="2000" b="1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– Bit Data</a:t>
                      </a:r>
                      <a:endParaRPr sz="2000" b="1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CRC</a:t>
                      </a:r>
                      <a:endParaRPr sz="2000" b="1" u="none" strike="noStrike" cap="none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71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10101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10010101</a:t>
                      </a:r>
                      <a:endParaRPr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110</a:t>
                      </a:r>
                      <a:endParaRPr sz="2000" b="1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765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Synchronization</a:t>
                      </a:r>
                      <a:endParaRPr sz="2000" b="1" u="none" strike="noStrike" cap="none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Binary Data</a:t>
                      </a:r>
                      <a:endParaRPr sz="2000" b="1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Error Correcting Code</a:t>
                      </a:r>
                      <a:endParaRPr sz="2000" b="1" u="none" strike="noStrike" cap="non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D4C34-BCC3-8330-DCB1-967B101B9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02678" y="68852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BITS ALLOCATION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FBAFB-F528-C275-FFE1-C8409EFF64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FE40603-652B-A6E9-75F8-64A20A34AB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9622782"/>
              </p:ext>
            </p:extLst>
          </p:nvPr>
        </p:nvGraphicFramePr>
        <p:xfrm>
          <a:off x="599768" y="2467897"/>
          <a:ext cx="7855976" cy="1256455"/>
        </p:xfrm>
        <a:graphic>
          <a:graphicData uri="http://schemas.openxmlformats.org/drawingml/2006/table">
            <a:tbl>
              <a:tblPr firstRow="1" bandRow="1"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tableStyleId>{5D8F6160-9ED6-4A93-AA81-D9FF1DD15E6A}</a:tableStyleId>
              </a:tblPr>
              <a:tblGrid>
                <a:gridCol w="981997">
                  <a:extLst>
                    <a:ext uri="{9D8B030D-6E8A-4147-A177-3AD203B41FA5}">
                      <a16:colId xmlns:a16="http://schemas.microsoft.com/office/drawing/2014/main" val="4042911609"/>
                    </a:ext>
                  </a:extLst>
                </a:gridCol>
                <a:gridCol w="981997">
                  <a:extLst>
                    <a:ext uri="{9D8B030D-6E8A-4147-A177-3AD203B41FA5}">
                      <a16:colId xmlns:a16="http://schemas.microsoft.com/office/drawing/2014/main" val="1827265691"/>
                    </a:ext>
                  </a:extLst>
                </a:gridCol>
                <a:gridCol w="981997">
                  <a:extLst>
                    <a:ext uri="{9D8B030D-6E8A-4147-A177-3AD203B41FA5}">
                      <a16:colId xmlns:a16="http://schemas.microsoft.com/office/drawing/2014/main" val="329552559"/>
                    </a:ext>
                  </a:extLst>
                </a:gridCol>
                <a:gridCol w="981997">
                  <a:extLst>
                    <a:ext uri="{9D8B030D-6E8A-4147-A177-3AD203B41FA5}">
                      <a16:colId xmlns:a16="http://schemas.microsoft.com/office/drawing/2014/main" val="1254162266"/>
                    </a:ext>
                  </a:extLst>
                </a:gridCol>
                <a:gridCol w="981997">
                  <a:extLst>
                    <a:ext uri="{9D8B030D-6E8A-4147-A177-3AD203B41FA5}">
                      <a16:colId xmlns:a16="http://schemas.microsoft.com/office/drawing/2014/main" val="2808037603"/>
                    </a:ext>
                  </a:extLst>
                </a:gridCol>
                <a:gridCol w="981997">
                  <a:extLst>
                    <a:ext uri="{9D8B030D-6E8A-4147-A177-3AD203B41FA5}">
                      <a16:colId xmlns:a16="http://schemas.microsoft.com/office/drawing/2014/main" val="4069157792"/>
                    </a:ext>
                  </a:extLst>
                </a:gridCol>
                <a:gridCol w="981997">
                  <a:extLst>
                    <a:ext uri="{9D8B030D-6E8A-4147-A177-3AD203B41FA5}">
                      <a16:colId xmlns:a16="http://schemas.microsoft.com/office/drawing/2014/main" val="3606780242"/>
                    </a:ext>
                  </a:extLst>
                </a:gridCol>
                <a:gridCol w="981997">
                  <a:extLst>
                    <a:ext uri="{9D8B030D-6E8A-4147-A177-3AD203B41FA5}">
                      <a16:colId xmlns:a16="http://schemas.microsoft.com/office/drawing/2014/main" val="1484442518"/>
                    </a:ext>
                  </a:extLst>
                </a:gridCol>
              </a:tblGrid>
              <a:tr h="1256455">
                <a:tc>
                  <a:txBody>
                    <a:bodyPr/>
                    <a:lstStyle/>
                    <a:p>
                      <a:pPr algn="ctr"/>
                      <a:r>
                        <a:rPr lang="en-IN" sz="72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2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2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2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2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2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2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72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457460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5B55FDEE-16F8-BE77-9292-4718376483C1}"/>
              </a:ext>
            </a:extLst>
          </p:cNvPr>
          <p:cNvSpPr txBox="1"/>
          <p:nvPr/>
        </p:nvSpPr>
        <p:spPr>
          <a:xfrm>
            <a:off x="353961" y="4088108"/>
            <a:ext cx="1425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STATIONERY OR NOT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49F4FA-F906-694C-9923-740F63D8A474}"/>
              </a:ext>
            </a:extLst>
          </p:cNvPr>
          <p:cNvSpPr txBox="1"/>
          <p:nvPr/>
        </p:nvSpPr>
        <p:spPr>
          <a:xfrm>
            <a:off x="1522194" y="4703712"/>
            <a:ext cx="1425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ACCIDENT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EFEF51-8C88-C9DB-E541-92EA53B5CA26}"/>
              </a:ext>
            </a:extLst>
          </p:cNvPr>
          <p:cNvSpPr txBox="1"/>
          <p:nvPr/>
        </p:nvSpPr>
        <p:spPr>
          <a:xfrm>
            <a:off x="3309866" y="5216846"/>
            <a:ext cx="2035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VEHICLE TYPE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5344EC-8DA1-A462-61B6-3F99403D1C1E}"/>
              </a:ext>
            </a:extLst>
          </p:cNvPr>
          <p:cNvSpPr txBox="1"/>
          <p:nvPr/>
        </p:nvSpPr>
        <p:spPr>
          <a:xfrm>
            <a:off x="4807974" y="5822278"/>
            <a:ext cx="2944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PROPER LANE OR NOT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970AE1-DE14-175D-1721-493BED3EAD83}"/>
              </a:ext>
            </a:extLst>
          </p:cNvPr>
          <p:cNvSpPr txBox="1"/>
          <p:nvPr/>
        </p:nvSpPr>
        <p:spPr>
          <a:xfrm>
            <a:off x="7097910" y="6226595"/>
            <a:ext cx="14256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SPEED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973645A-81F8-B7F5-CE7C-1620C05BE7B0}"/>
              </a:ext>
            </a:extLst>
          </p:cNvPr>
          <p:cNvCxnSpPr/>
          <p:nvPr/>
        </p:nvCxnSpPr>
        <p:spPr>
          <a:xfrm>
            <a:off x="1098590" y="3754371"/>
            <a:ext cx="0" cy="2851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8A05969-B7A9-CCE0-6FA2-222AAF04808E}"/>
              </a:ext>
            </a:extLst>
          </p:cNvPr>
          <p:cNvCxnSpPr>
            <a:cxnSpLocks/>
          </p:cNvCxnSpPr>
          <p:nvPr/>
        </p:nvCxnSpPr>
        <p:spPr>
          <a:xfrm>
            <a:off x="1966451" y="3724352"/>
            <a:ext cx="0" cy="979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217F9C6F-F112-E8C3-9436-ECDBC7B9B39A}"/>
              </a:ext>
            </a:extLst>
          </p:cNvPr>
          <p:cNvSpPr/>
          <p:nvPr/>
        </p:nvSpPr>
        <p:spPr>
          <a:xfrm rot="5400000">
            <a:off x="3837040" y="2729857"/>
            <a:ext cx="383452" cy="2856271"/>
          </a:xfrm>
          <a:prstGeom prst="righ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4AA86DC-6391-BA39-CDFE-A33627E2C3EA}"/>
              </a:ext>
            </a:extLst>
          </p:cNvPr>
          <p:cNvCxnSpPr>
            <a:cxnSpLocks/>
          </p:cNvCxnSpPr>
          <p:nvPr/>
        </p:nvCxnSpPr>
        <p:spPr>
          <a:xfrm>
            <a:off x="4028766" y="4174282"/>
            <a:ext cx="0" cy="979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43E5076-473C-8318-53E2-838D4FAF89F9}"/>
              </a:ext>
            </a:extLst>
          </p:cNvPr>
          <p:cNvCxnSpPr>
            <a:cxnSpLocks/>
          </p:cNvCxnSpPr>
          <p:nvPr/>
        </p:nvCxnSpPr>
        <p:spPr>
          <a:xfrm>
            <a:off x="5949171" y="3724352"/>
            <a:ext cx="0" cy="20979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Right Brace 27">
            <a:extLst>
              <a:ext uri="{FF2B5EF4-FFF2-40B4-BE49-F238E27FC236}">
                <a16:creationId xmlns:a16="http://schemas.microsoft.com/office/drawing/2014/main" id="{276FB2F3-8BB6-21CB-9895-D51EB3058297}"/>
              </a:ext>
            </a:extLst>
          </p:cNvPr>
          <p:cNvSpPr/>
          <p:nvPr/>
        </p:nvSpPr>
        <p:spPr>
          <a:xfrm rot="5400000">
            <a:off x="7335196" y="3065785"/>
            <a:ext cx="383452" cy="1947443"/>
          </a:xfrm>
          <a:prstGeom prst="righ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B82ADA6-5672-37A2-BC07-96195D6B51B0}"/>
              </a:ext>
            </a:extLst>
          </p:cNvPr>
          <p:cNvCxnSpPr>
            <a:cxnSpLocks/>
            <a:stCxn id="28" idx="1"/>
          </p:cNvCxnSpPr>
          <p:nvPr/>
        </p:nvCxnSpPr>
        <p:spPr>
          <a:xfrm flipH="1">
            <a:off x="7519216" y="4231233"/>
            <a:ext cx="7706" cy="19712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40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>
            <a:spLocks noGrp="1"/>
          </p:cNvSpPr>
          <p:nvPr>
            <p:ph type="title"/>
          </p:nvPr>
        </p:nvSpPr>
        <p:spPr>
          <a:xfrm>
            <a:off x="446716" y="818783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rmAutofit fontScale="90000"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Times New Roman"/>
              </a:rPr>
              <a:t>BINARY CODE BITWISE MAP </a:t>
            </a:r>
            <a:endParaRPr sz="3600" b="1" dirty="0">
              <a:solidFill>
                <a:srgbClr val="C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idx="12"/>
          </p:nvPr>
        </p:nvSpPr>
        <p:spPr>
          <a:xfrm>
            <a:off x="6057900" y="5624514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buSzPts val="1200"/>
            </a:pPr>
            <a:fld id="{00000000-1234-1234-1234-123412341234}" type="slidenum">
              <a:rPr lang="en-US" sz="1400">
                <a:solidFill>
                  <a:srgbClr val="FF0000"/>
                </a:solidFill>
              </a:rPr>
              <a:pPr>
                <a:buSzPts val="1200"/>
              </a:pPr>
              <a:t>14</a:t>
            </a:fld>
            <a:endParaRPr sz="1400">
              <a:solidFill>
                <a:srgbClr val="FF0000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DF6D9CC-B186-3563-E9A8-CF2685CB6C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862394"/>
              </p:ext>
            </p:extLst>
          </p:nvPr>
        </p:nvGraphicFramePr>
        <p:xfrm>
          <a:off x="564452" y="1812957"/>
          <a:ext cx="8010587" cy="44724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534">
                  <a:extLst>
                    <a:ext uri="{9D8B030D-6E8A-4147-A177-3AD203B41FA5}">
                      <a16:colId xmlns:a16="http://schemas.microsoft.com/office/drawing/2014/main" val="2265906099"/>
                    </a:ext>
                  </a:extLst>
                </a:gridCol>
                <a:gridCol w="518282">
                  <a:extLst>
                    <a:ext uri="{9D8B030D-6E8A-4147-A177-3AD203B41FA5}">
                      <a16:colId xmlns:a16="http://schemas.microsoft.com/office/drawing/2014/main" val="4273302355"/>
                    </a:ext>
                  </a:extLst>
                </a:gridCol>
                <a:gridCol w="518282">
                  <a:extLst>
                    <a:ext uri="{9D8B030D-6E8A-4147-A177-3AD203B41FA5}">
                      <a16:colId xmlns:a16="http://schemas.microsoft.com/office/drawing/2014/main" val="25980942"/>
                    </a:ext>
                  </a:extLst>
                </a:gridCol>
                <a:gridCol w="518282">
                  <a:extLst>
                    <a:ext uri="{9D8B030D-6E8A-4147-A177-3AD203B41FA5}">
                      <a16:colId xmlns:a16="http://schemas.microsoft.com/office/drawing/2014/main" val="3386250715"/>
                    </a:ext>
                  </a:extLst>
                </a:gridCol>
                <a:gridCol w="456087">
                  <a:extLst>
                    <a:ext uri="{9D8B030D-6E8A-4147-A177-3AD203B41FA5}">
                      <a16:colId xmlns:a16="http://schemas.microsoft.com/office/drawing/2014/main" val="453293336"/>
                    </a:ext>
                  </a:extLst>
                </a:gridCol>
                <a:gridCol w="559743">
                  <a:extLst>
                    <a:ext uri="{9D8B030D-6E8A-4147-A177-3AD203B41FA5}">
                      <a16:colId xmlns:a16="http://schemas.microsoft.com/office/drawing/2014/main" val="1885012742"/>
                    </a:ext>
                  </a:extLst>
                </a:gridCol>
                <a:gridCol w="476817">
                  <a:extLst>
                    <a:ext uri="{9D8B030D-6E8A-4147-A177-3AD203B41FA5}">
                      <a16:colId xmlns:a16="http://schemas.microsoft.com/office/drawing/2014/main" val="1544858071"/>
                    </a:ext>
                  </a:extLst>
                </a:gridCol>
                <a:gridCol w="601207">
                  <a:extLst>
                    <a:ext uri="{9D8B030D-6E8A-4147-A177-3AD203B41FA5}">
                      <a16:colId xmlns:a16="http://schemas.microsoft.com/office/drawing/2014/main" val="20302046"/>
                    </a:ext>
                  </a:extLst>
                </a:gridCol>
                <a:gridCol w="539012">
                  <a:extLst>
                    <a:ext uri="{9D8B030D-6E8A-4147-A177-3AD203B41FA5}">
                      <a16:colId xmlns:a16="http://schemas.microsoft.com/office/drawing/2014/main" val="3727644970"/>
                    </a:ext>
                  </a:extLst>
                </a:gridCol>
                <a:gridCol w="3213341">
                  <a:extLst>
                    <a:ext uri="{9D8B030D-6E8A-4147-A177-3AD203B41FA5}">
                      <a16:colId xmlns:a16="http://schemas.microsoft.com/office/drawing/2014/main" val="461225973"/>
                    </a:ext>
                  </a:extLst>
                </a:gridCol>
              </a:tblGrid>
              <a:tr h="312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Bit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Specification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3872854276"/>
                  </a:ext>
                </a:extLst>
              </a:tr>
              <a:tr h="312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Val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C2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C1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C0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S1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S0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2033413703"/>
                  </a:ext>
                </a:extLst>
              </a:tr>
              <a:tr h="29072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 Stationary Vehicle</a:t>
                      </a: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3703290968"/>
                  </a:ext>
                </a:extLst>
              </a:tr>
              <a:tr h="312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Stationary Vehicle Detected</a:t>
                      </a: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3862495123"/>
                  </a:ext>
                </a:extLst>
              </a:tr>
              <a:tr h="25899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 Accident/Crash </a:t>
                      </a: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1206287457"/>
                  </a:ext>
                </a:extLst>
              </a:tr>
              <a:tr h="312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Accident/Crash Detected</a:t>
                      </a: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245566199"/>
                  </a:ext>
                </a:extLst>
              </a:tr>
              <a:tr h="25899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Ambulance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2145310076"/>
                  </a:ext>
                </a:extLst>
              </a:tr>
              <a:tr h="2835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Car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1889871716"/>
                  </a:ext>
                </a:extLst>
              </a:tr>
              <a:tr h="27712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Bike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3242494248"/>
                  </a:ext>
                </a:extLst>
              </a:tr>
              <a:tr h="312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Truck/Bus (HMV)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596624714"/>
                  </a:ext>
                </a:extLst>
              </a:tr>
              <a:tr h="25899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 Wrong Lane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2838382703"/>
                  </a:ext>
                </a:extLst>
              </a:tr>
              <a:tr h="31244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Wrong Lane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397953709"/>
                  </a:ext>
                </a:extLst>
              </a:tr>
              <a:tr h="25899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1.5kmph &lt; Speed &lt; 40kmph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614054072"/>
                  </a:ext>
                </a:extLst>
              </a:tr>
              <a:tr h="34332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40kmph&lt;Speed&lt;60kmph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2396368318"/>
                  </a:ext>
                </a:extLst>
              </a:tr>
              <a:tr h="25899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u="none" strike="noStrike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5715" marR="5715" marT="571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800" u="none" strike="noStrike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Speed &gt; 60kmph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15" marR="5715" marT="5715" marB="0" anchor="ctr"/>
                </a:tc>
                <a:extLst>
                  <a:ext uri="{0D108BD9-81ED-4DB2-BD59-A6C34878D82A}">
                    <a16:rowId xmlns:a16="http://schemas.microsoft.com/office/drawing/2014/main" val="80819088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-1792941" y="74336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CRC CHECKING</a:t>
            </a:r>
            <a:endParaRPr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9" name="Google Shape;179;p24"/>
          <p:cNvPicPr preferRelativeResize="0"/>
          <p:nvPr/>
        </p:nvPicPr>
        <p:blipFill rotWithShape="1">
          <a:blip r:embed="rId3">
            <a:alphaModFix/>
          </a:blip>
          <a:srcRect l="4833" t="7440" r="4645"/>
          <a:stretch/>
        </p:blipFill>
        <p:spPr>
          <a:xfrm>
            <a:off x="457200" y="1886362"/>
            <a:ext cx="6972300" cy="197833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15</a:t>
            </a:fld>
            <a:endParaRPr/>
          </a:p>
        </p:txBody>
      </p:sp>
      <p:pic>
        <p:nvPicPr>
          <p:cNvPr id="181" name="Google Shape;181;p24" descr="https://nerd-corner.com/wp-content/uploads/2021/06/CRC_example.png"/>
          <p:cNvPicPr preferRelativeResize="0"/>
          <p:nvPr/>
        </p:nvPicPr>
        <p:blipFill rotWithShape="1">
          <a:blip r:embed="rId4">
            <a:alphaModFix/>
          </a:blip>
          <a:srcRect b="8706"/>
          <a:stretch/>
        </p:blipFill>
        <p:spPr>
          <a:xfrm>
            <a:off x="3404404" y="3586186"/>
            <a:ext cx="5616331" cy="313528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4"/>
          <p:cNvSpPr txBox="1"/>
          <p:nvPr/>
        </p:nvSpPr>
        <p:spPr>
          <a:xfrm>
            <a:off x="269917" y="4597817"/>
            <a:ext cx="3233616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CRC Calculation: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Choose a generator polynomial.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Append zeros to data packet.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 polynomial division for CRC value.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Error Checking</a:t>
            </a:r>
            <a:r>
              <a:rPr lang="en-I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Append CRC value to transmitted packet.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Receiver repeats polynomial division.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Zero remainder indicates correct transmission.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5618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-118794" y="72701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Li-Fi TRANSMITTER CIRCUIT </a:t>
            </a:r>
            <a:r>
              <a:rPr lang="en-US" sz="1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[7]</a:t>
            </a:r>
            <a:endParaRPr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7FA717-5B59-61BF-1345-6EB091428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70010"/>
            <a:ext cx="9144000" cy="496388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909C9D-776C-F509-0BE4-127DBC06B7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23" b="2703"/>
          <a:stretch/>
        </p:blipFill>
        <p:spPr>
          <a:xfrm>
            <a:off x="143436" y="1864658"/>
            <a:ext cx="8329846" cy="49933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84BC18-4C6E-9908-2BC1-28313D6AC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5120" y="721658"/>
            <a:ext cx="8229600" cy="1143000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Li-Fi RECEIVER CIRCUIT </a:t>
            </a:r>
            <a:r>
              <a:rPr lang="en-I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[2,6]</a:t>
            </a:r>
            <a:endParaRPr lang="en-IN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CC775-D69B-0FC5-0610-66C7B8669A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07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B5022-DD1A-D47A-AA15-AAE932A5C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41701" y="763117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COMPLETED IN PHASE 1</a:t>
            </a:r>
            <a:endParaRPr lang="en-IN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6A2DEE-A09E-4A72-BD85-F95101C979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4129" y="1718188"/>
            <a:ext cx="7885471" cy="447613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Created and Implemented a Machine Learning model for Vehicle detection, Tracking, Speed detection and Vehicle categorization and to check if it is stationary or not.</a:t>
            </a:r>
          </a:p>
          <a:p>
            <a:pPr>
              <a:lnSpc>
                <a:spcPct val="150000"/>
              </a:lnSpc>
              <a:defRPr/>
            </a:pP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Generated a binary sequence corresponding to the potential risks.</a:t>
            </a:r>
          </a:p>
          <a:p>
            <a:pPr>
              <a:lnSpc>
                <a:spcPct val="150000"/>
              </a:lnSpc>
              <a:defRPr/>
            </a:pP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Made a Li-Fi transceiver prototype that transmits a binary message signal and decodes it into corresponding readable messages.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2186D-CBD4-286C-ED41-7D65A03250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284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5194" y="755780"/>
            <a:ext cx="8300656" cy="925627"/>
          </a:xfrm>
        </p:spPr>
        <p:txBody>
          <a:bodyPr>
            <a:normAutofit/>
          </a:bodyPr>
          <a:lstStyle/>
          <a:p>
            <a:r>
              <a:rPr lang="en-I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COMPLETED IN PHASE 2</a:t>
            </a:r>
            <a:endParaRPr lang="en-IN" sz="36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015" y="1681407"/>
            <a:ext cx="8932985" cy="504006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7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Wrong-lane and accident/crash detection. [3,5]</a:t>
            </a:r>
          </a:p>
          <a:p>
            <a:pPr>
              <a:lnSpc>
                <a:spcPct val="17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ML model output to Li-Fi transmission code</a:t>
            </a:r>
          </a:p>
          <a:p>
            <a:pPr>
              <a:lnSpc>
                <a:spcPct val="17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Established Full-Duplex Connection between the two Raspberry Pi’s for exchanging the binary codes.</a:t>
            </a:r>
          </a:p>
          <a:p>
            <a:pPr>
              <a:lnSpc>
                <a:spcPct val="17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Multi-Threading to facilitate Seamless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LiFi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transmission without stopping Inference.</a:t>
            </a:r>
          </a:p>
          <a:p>
            <a:pPr>
              <a:lnSpc>
                <a:spcPct val="17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custom timings functions/libraries for raspberry pi to get most accurate counters.</a:t>
            </a:r>
          </a:p>
          <a:p>
            <a:pPr>
              <a:lnSpc>
                <a:spcPct val="17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Preamble Synchronization and CRC error checking to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LiFi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Transmission.</a:t>
            </a:r>
          </a:p>
          <a:p>
            <a:pPr>
              <a:lnSpc>
                <a:spcPct val="17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Dynamic Threshold through which the receiver auto-adjusts the OOK threshold according to ambient lighting.</a:t>
            </a:r>
          </a:p>
          <a:p>
            <a:pPr>
              <a:lnSpc>
                <a:spcPct val="17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Manchester Encoding to reduce extreme flickering of Light.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1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>
            <a:spLocks noGrp="1"/>
          </p:cNvSpPr>
          <p:nvPr>
            <p:ph type="title"/>
          </p:nvPr>
        </p:nvSpPr>
        <p:spPr>
          <a:xfrm>
            <a:off x="507203" y="790911"/>
            <a:ext cx="5432323" cy="960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35802"/>
              <a:buNone/>
            </a:pPr>
            <a:r>
              <a:rPr lang="en-US" sz="3600" b="1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 </a:t>
            </a:r>
            <a:endParaRPr sz="3600" b="1" dirty="0">
              <a:solidFill>
                <a:srgbClr val="C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14"/>
          <p:cNvSpPr txBox="1">
            <a:spLocks noGrp="1"/>
          </p:cNvSpPr>
          <p:nvPr>
            <p:ph type="body" idx="1"/>
          </p:nvPr>
        </p:nvSpPr>
        <p:spPr>
          <a:xfrm>
            <a:off x="507203" y="1933912"/>
            <a:ext cx="7851900" cy="46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lvl="0" indent="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1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Accidents at steep corners in hilly areas are a significant problem, often leading to severe injuries or fatalities. 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14300" lvl="0" indent="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2100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These accidents are caused by a combination of factors, including: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195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2100"/>
              <a:buFont typeface="Times New Roman"/>
              <a:buChar char="•"/>
            </a:pPr>
            <a:r>
              <a:rPr lang="en-US" sz="21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Excessive speed</a:t>
            </a:r>
            <a:endParaRPr sz="2100" i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195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2100"/>
              <a:buFont typeface="Times New Roman"/>
              <a:buChar char="•"/>
            </a:pPr>
            <a:r>
              <a:rPr lang="en-US" sz="21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Poor visibility</a:t>
            </a:r>
            <a:endParaRPr sz="2100" i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195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2100"/>
              <a:buFont typeface="Times New Roman"/>
              <a:buChar char="•"/>
            </a:pPr>
            <a:r>
              <a:rPr lang="en-US" sz="21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Improper Road </a:t>
            </a:r>
            <a:r>
              <a:rPr lang="en-US" sz="21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100" b="1" i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esign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1950" algn="just" rtl="0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2100"/>
              <a:buFont typeface="Times New Roman"/>
              <a:buChar char="•"/>
            </a:pPr>
            <a:r>
              <a:rPr lang="en-US" sz="21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Wrong Side Driving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63027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5165" y="65529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 TIME WORKING RESULT</a:t>
            </a:r>
            <a:endParaRPr lang="en-IN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pic>
        <p:nvPicPr>
          <p:cNvPr id="5" name="LI-FI MODEL WORKING">
            <a:hlinkClick r:id="" action="ppaction://media"/>
            <a:extLst>
              <a:ext uri="{FF2B5EF4-FFF2-40B4-BE49-F238E27FC236}">
                <a16:creationId xmlns:a16="http://schemas.microsoft.com/office/drawing/2014/main" id="{02F5E12E-B354-4046-A005-CE7A7AC575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2281" y="1755589"/>
            <a:ext cx="2870106" cy="5102411"/>
          </a:xfrm>
          <a:prstGeom prst="rect">
            <a:avLst/>
          </a:prstGeom>
        </p:spPr>
      </p:pic>
      <p:pic>
        <p:nvPicPr>
          <p:cNvPr id="3" name="Untitled video - Made with Clipchamp (6)">
            <a:hlinkClick r:id="" action="ppaction://media"/>
            <a:extLst>
              <a:ext uri="{FF2B5EF4-FFF2-40B4-BE49-F238E27FC236}">
                <a16:creationId xmlns:a16="http://schemas.microsoft.com/office/drawing/2014/main" id="{5A76D150-B4F7-0883-1CF8-4E7B58048AF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214146" y="1981200"/>
            <a:ext cx="6285453" cy="4084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859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14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8D27-AAFF-B265-5CD8-3DBB207D5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90918" y="570474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REALISED CIRCUITS</a:t>
            </a:r>
            <a:endParaRPr lang="en-IN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23120-0D23-2C72-F615-C1882E41D8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803F12-964F-440F-B9C7-168BD9EB3C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536" t="27190" r="24437" b="32288"/>
          <a:stretch/>
        </p:blipFill>
        <p:spPr>
          <a:xfrm>
            <a:off x="564776" y="1906851"/>
            <a:ext cx="3612777" cy="4087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54F1134-F3CA-4DE6-B310-9366B8C376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8" t="29673" r="22346" b="30850"/>
          <a:stretch/>
        </p:blipFill>
        <p:spPr>
          <a:xfrm>
            <a:off x="4497386" y="1906851"/>
            <a:ext cx="3884614" cy="40876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6725790-7E07-4E17-851F-678D8C7C7D1F}"/>
              </a:ext>
            </a:extLst>
          </p:cNvPr>
          <p:cNvSpPr txBox="1"/>
          <p:nvPr/>
        </p:nvSpPr>
        <p:spPr>
          <a:xfrm>
            <a:off x="1363226" y="6133637"/>
            <a:ext cx="14606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TRANSMITTER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CA1C86-F9BC-4D19-99E8-78B12A5FF5CD}"/>
              </a:ext>
            </a:extLst>
          </p:cNvPr>
          <p:cNvSpPr txBox="1"/>
          <p:nvPr/>
        </p:nvSpPr>
        <p:spPr>
          <a:xfrm>
            <a:off x="6000805" y="6133636"/>
            <a:ext cx="11047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rgbClr val="C00000"/>
                </a:solidFill>
              </a:rPr>
              <a:t>RECEIVER</a:t>
            </a:r>
          </a:p>
        </p:txBody>
      </p:sp>
    </p:spTree>
    <p:extLst>
      <p:ext uri="{BB962C8B-B14F-4D97-AF65-F5344CB8AC3E}">
        <p14:creationId xmlns:p14="http://schemas.microsoft.com/office/powerpoint/2010/main" val="494231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B1E2C-5C44-9838-FEF1-16E44263B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14308"/>
            <a:ext cx="8172226" cy="994172"/>
          </a:xfrm>
        </p:spPr>
        <p:txBody>
          <a:bodyPr>
            <a:noAutofit/>
          </a:bodyPr>
          <a:lstStyle/>
          <a:p>
            <a:r>
              <a:rPr lang="en-IN" sz="34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2AF1B-5AF1-B00A-3908-945529B76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1808480"/>
            <a:ext cx="8696960" cy="4561839"/>
          </a:xfrm>
        </p:spPr>
        <p:txBody>
          <a:bodyPr>
            <a:noAutofit/>
          </a:bodyPr>
          <a:lstStyle/>
          <a:p>
            <a:pPr algn="just">
              <a:lnSpc>
                <a:spcPct val="107000"/>
              </a:lnSpc>
              <a:spcAft>
                <a:spcPts val="600"/>
              </a:spcAft>
            </a:pPr>
            <a:r>
              <a:rPr lang="en-IN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Corner Sentinel embodies a significant advancement in road safety technology, effectively harnessing the power of AI and Li-Fi communication to mitigate the risks associated with steep corners and limited visibility. </a:t>
            </a:r>
          </a:p>
          <a:p>
            <a:pPr algn="just">
              <a:lnSpc>
                <a:spcPct val="107000"/>
              </a:lnSpc>
              <a:spcAft>
                <a:spcPts val="600"/>
              </a:spcAft>
            </a:pPr>
            <a:r>
              <a:rPr lang="en-IN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system's ability to detect potential hazards, assess risk levels, and transmit timely warnings to approaching drivers has the potential to dramatically reduce accidents and save lives. </a:t>
            </a:r>
          </a:p>
          <a:p>
            <a:r>
              <a:rPr lang="en-IN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Future work can greatly optimise the system performance by:</a:t>
            </a:r>
          </a:p>
          <a:p>
            <a:pPr lvl="1"/>
            <a:r>
              <a:rPr lang="en-IN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ML model’s performance can be improved by using newer and more optimised versions of YOLO.</a:t>
            </a:r>
          </a:p>
          <a:p>
            <a:pPr lvl="1"/>
            <a:r>
              <a:rPr lang="en-IN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Li-Fi Circuitry can be improved by introducing proper filtering and noise reduction at the receiver side and using more optimised algorithms to encode the message.</a:t>
            </a:r>
          </a:p>
        </p:txBody>
      </p:sp>
    </p:spTree>
    <p:extLst>
      <p:ext uri="{BB962C8B-B14F-4D97-AF65-F5344CB8AC3E}">
        <p14:creationId xmlns:p14="http://schemas.microsoft.com/office/powerpoint/2010/main" val="20375022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36B7D-F9E0-23E6-86D1-F125EB942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915534" y="764927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IN" sz="3600" b="1" dirty="0">
                <a:solidFill>
                  <a:srgbClr val="C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E9B7A-7179-5CA5-71C3-18314E544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759099"/>
            <a:ext cx="8686800" cy="5215890"/>
          </a:xfrm>
        </p:spPr>
        <p:txBody>
          <a:bodyPr>
            <a:normAutofit/>
          </a:bodyPr>
          <a:lstStyle/>
          <a:p>
            <a:pPr marL="257175" indent="-257175" algn="just" fontAlgn="base">
              <a:spcAft>
                <a:spcPts val="4"/>
              </a:spcAft>
              <a:buClr>
                <a:srgbClr val="000000"/>
              </a:buClr>
              <a:buSzPts val="1000"/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Z. Wang, J. Zhan, C. Duan, X. Guan, P. Lu, and K. Yang, “A Review of Vehicle Detection Techniques for Intelligent Vehicles,” IEEE Transactions on Neural Networks and Learning Systems, vol. 34, no. 8, pp. 3811–3831, Aug. 2023, 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: 10.1109/tnnls.2021.3128968.</a:t>
            </a:r>
            <a:endParaRPr lang="en-IN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57175" indent="-257175" algn="just" fontAlgn="base">
              <a:buClr>
                <a:srgbClr val="000000"/>
              </a:buClr>
              <a:buSzPts val="1000"/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P. Goswami and M. K. Shukla, “Design of a Li-Fi Transceiver,” </a:t>
            </a:r>
            <a:r>
              <a:rPr lang="en-IN" sz="1400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Wireless Engineering and Technology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vol. 08, no. 04, pp. 71–86, 2017,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: 10.4236/wet.2017.84006.</a:t>
            </a:r>
          </a:p>
          <a:p>
            <a:pPr marL="257175" indent="-257175" algn="just" fontAlgn="base">
              <a:spcAft>
                <a:spcPts val="4"/>
              </a:spcAft>
              <a:buClr>
                <a:srgbClr val="000000"/>
              </a:buClr>
              <a:buSzPts val="1000"/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A. Gomaa, T. 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Minematsu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 M. M. 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Abdelwahab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 M. Abo-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Zahhad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 and R. Taniguchi, “Faster CNN- based vehicle detection and counting strategy for fixed camera scenes,” Multimedia Tools and Applications, vol. 81, no. 18, pp. 25443–25471, Mar. 2022, 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: 10.1007/s11042-022-12370-9.</a:t>
            </a:r>
            <a:endParaRPr lang="en-IN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57175" indent="-257175" algn="just" fontAlgn="base">
              <a:spcAft>
                <a:spcPts val="4"/>
              </a:spcAft>
              <a:buClr>
                <a:srgbClr val="000000"/>
              </a:buClr>
              <a:buSzPts val="1000"/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M. 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Letavay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 M. 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Bažant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 and P. 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Tuček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 “Object Detection Algorithms - A Review,” 2023 International Conference on Control, Artificial Intelligence, Robotics &amp; Optimization (ICCAIRO), Apr. 2023, 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: 10.1109/iccairo58903.2023.00014.</a:t>
            </a:r>
            <a:endParaRPr lang="en-IN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57175" indent="-257175" algn="just" fontAlgn="base">
              <a:buClr>
                <a:srgbClr val="000000"/>
              </a:buClr>
              <a:buSzPts val="1000"/>
              <a:buFont typeface="+mj-lt"/>
              <a:buAutoNum type="arabicPeriod"/>
            </a:pP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S. </a:t>
            </a:r>
            <a:r>
              <a:rPr lang="en-US" sz="1400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Maity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, A. Bhattacharyya, P. K. Singh, M. Kumar, and R. Sarkar, “Last Decade in Vehicle Detection and Classification: A Comprehensive Survey,” Archives of Computational Methods in Engineering, vol. 29, no. 7, pp. 5259–5296, Jun. 2022, doi:10.1007/s11831-022-09764-1.</a:t>
            </a:r>
            <a:endParaRPr lang="en-IN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57175" indent="-257175" algn="just" fontAlgn="base">
              <a:lnSpc>
                <a:spcPct val="107000"/>
              </a:lnSpc>
              <a:buClr>
                <a:srgbClr val="000000"/>
              </a:buClr>
              <a:buSzPts val="1000"/>
              <a:buFont typeface="+mj-lt"/>
              <a:buAutoNum type="arabicPeriod"/>
            </a:pP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Wang, Z.,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Tsonev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D.,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Videv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S., Haas, H., &amp; Xu, Z. (2015, September). On the design of a solar-panel receiver for optical wireless communications with simultaneous energy harvesting. In 2015 IEEE International Conference on Communications (ICC) (pp. 3684-3689). IEEE.</a:t>
            </a:r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57175" indent="-257175" algn="just" fontAlgn="base">
              <a:lnSpc>
                <a:spcPct val="107000"/>
              </a:lnSpc>
              <a:spcAft>
                <a:spcPts val="600"/>
              </a:spcAft>
              <a:buClr>
                <a:srgbClr val="000000"/>
              </a:buClr>
              <a:buSzPts val="1000"/>
              <a:buFont typeface="+mj-lt"/>
              <a:buAutoNum type="arabicPeriod"/>
            </a:pP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Güray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Yıldırım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Özgür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Özen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Heba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Yüksel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 Naci İnci, “A Low-Cost Li-Fi Communication Setup”,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Bogazici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University, Physics Department, Istanbul, Turkey.</a:t>
            </a:r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2335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>
            <a:spLocks noGrp="1"/>
          </p:cNvSpPr>
          <p:nvPr>
            <p:ph type="ctrTitle"/>
          </p:nvPr>
        </p:nvSpPr>
        <p:spPr>
          <a:xfrm>
            <a:off x="228600" y="2269672"/>
            <a:ext cx="8686800" cy="2523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imes New Roman"/>
              <a:buNone/>
            </a:pPr>
            <a:r>
              <a:rPr lang="en-US" sz="6600" b="1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6600" dirty="0">
              <a:solidFill>
                <a:srgbClr val="C00000"/>
              </a:solidFill>
            </a:endParaRPr>
          </a:p>
        </p:txBody>
      </p:sp>
      <p:sp>
        <p:nvSpPr>
          <p:cNvPr id="200" name="Google Shape;200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FC3FF1-711E-4703-BBB6-2A489D1C78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3" r="2745"/>
          <a:stretch/>
        </p:blipFill>
        <p:spPr>
          <a:xfrm>
            <a:off x="4258235" y="2447366"/>
            <a:ext cx="4885765" cy="3968494"/>
          </a:xfrm>
          <a:prstGeom prst="rect">
            <a:avLst/>
          </a:prstGeom>
        </p:spPr>
      </p:pic>
      <p:sp>
        <p:nvSpPr>
          <p:cNvPr id="112" name="Google Shape;112;p15"/>
          <p:cNvSpPr txBox="1">
            <a:spLocks noGrp="1"/>
          </p:cNvSpPr>
          <p:nvPr>
            <p:ph type="title"/>
          </p:nvPr>
        </p:nvSpPr>
        <p:spPr>
          <a:xfrm>
            <a:off x="-645729" y="869950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rmAutofit/>
          </a:bodyPr>
          <a:lstStyle/>
          <a:p>
            <a:pPr>
              <a:buSzPts val="4400"/>
            </a:pPr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Times New Roman"/>
              </a:rPr>
              <a:t>PROPOSED SYSTEM</a:t>
            </a:r>
            <a:endParaRPr sz="3200" b="1" dirty="0">
              <a:solidFill>
                <a:srgbClr val="C0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body" idx="1"/>
          </p:nvPr>
        </p:nvSpPr>
        <p:spPr>
          <a:xfrm>
            <a:off x="233112" y="1727200"/>
            <a:ext cx="5293359" cy="4927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rmAutofit lnSpcReduction="10000"/>
          </a:bodyPr>
          <a:lstStyle/>
          <a:p>
            <a:pPr marL="342900" indent="-271463">
              <a:lnSpc>
                <a:spcPct val="115000"/>
              </a:lnSpc>
              <a:spcBef>
                <a:spcPts val="270"/>
              </a:spcBef>
              <a:buSzPts val="2100"/>
              <a:buFont typeface="Times New Roman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Times New Roman"/>
              </a:rPr>
              <a:t>We will collect our inferences on each corner with a Raspberry Pi-5 SBC.</a:t>
            </a:r>
            <a:endParaRPr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Times New Roman"/>
            </a:endParaRPr>
          </a:p>
          <a:p>
            <a:pPr marL="85725" indent="0">
              <a:lnSpc>
                <a:spcPct val="115000"/>
              </a:lnSpc>
              <a:spcBef>
                <a:spcPts val="270"/>
              </a:spcBef>
              <a:buNone/>
            </a:pPr>
            <a:endParaRPr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Times New Roman"/>
            </a:endParaRPr>
          </a:p>
          <a:p>
            <a:pPr marL="342900" indent="-271463">
              <a:lnSpc>
                <a:spcPct val="115000"/>
              </a:lnSpc>
              <a:spcBef>
                <a:spcPts val="270"/>
              </a:spcBef>
              <a:buSzPts val="2100"/>
              <a:buFont typeface="Times New Roman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Times New Roman"/>
              </a:rPr>
              <a:t>The Raspberry Pi-5 SBC will run inferences using YOLO[1] on the live feed from its cameras.</a:t>
            </a:r>
            <a:endParaRPr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Times New Roman"/>
            </a:endParaRPr>
          </a:p>
          <a:p>
            <a:pPr marL="85725" indent="0">
              <a:lnSpc>
                <a:spcPct val="115000"/>
              </a:lnSpc>
              <a:spcBef>
                <a:spcPts val="270"/>
              </a:spcBef>
              <a:buNone/>
            </a:pPr>
            <a:endParaRPr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Times New Roman"/>
            </a:endParaRPr>
          </a:p>
          <a:p>
            <a:pPr marL="342900" indent="-271463">
              <a:lnSpc>
                <a:spcPct val="115000"/>
              </a:lnSpc>
              <a:spcBef>
                <a:spcPts val="270"/>
              </a:spcBef>
              <a:buSzPts val="2100"/>
              <a:buFont typeface="Times New Roman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Times New Roman"/>
              </a:rPr>
              <a:t>Inferences of SBC will be exchanged with another SBC in real time via Ethernet cable.</a:t>
            </a:r>
            <a:endParaRPr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Times New Roman"/>
            </a:endParaRPr>
          </a:p>
          <a:p>
            <a:pPr marL="342900">
              <a:lnSpc>
                <a:spcPct val="115000"/>
              </a:lnSpc>
              <a:spcBef>
                <a:spcPts val="270"/>
              </a:spcBef>
              <a:buNone/>
            </a:pPr>
            <a:endParaRPr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Times New Roman"/>
            </a:endParaRPr>
          </a:p>
          <a:p>
            <a:pPr marL="342900" indent="-271463">
              <a:lnSpc>
                <a:spcPct val="115000"/>
              </a:lnSpc>
              <a:spcBef>
                <a:spcPts val="270"/>
              </a:spcBef>
              <a:buSzPts val="2100"/>
              <a:buFont typeface="Times New Roman"/>
              <a:buChar char="•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Times New Roman"/>
              </a:rPr>
              <a:t>After comparing inferences, the advanced warning signal will be sent via </a:t>
            </a:r>
          </a:p>
          <a:p>
            <a:pPr marL="71437" indent="0">
              <a:lnSpc>
                <a:spcPct val="115000"/>
              </a:lnSpc>
              <a:spcBef>
                <a:spcPts val="270"/>
              </a:spcBef>
              <a:buSzPts val="2100"/>
              <a:buNone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sym typeface="Times New Roman"/>
              </a:rPr>
              <a:t>    Light Fidelity (Li-Fi).</a:t>
            </a:r>
            <a:endParaRPr sz="2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114" name="Google Shape;114;p15"/>
          <p:cNvSpPr txBox="1">
            <a:spLocks noGrp="1"/>
          </p:cNvSpPr>
          <p:nvPr>
            <p:ph type="sldNum" idx="12"/>
          </p:nvPr>
        </p:nvSpPr>
        <p:spPr>
          <a:xfrm>
            <a:off x="6057900" y="5624514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pPr>
              <a:buSzPts val="1200"/>
            </a:pPr>
            <a:fld id="{00000000-1234-1234-1234-123412341234}" type="slidenum">
              <a:rPr lang="en-US"/>
              <a:pPr>
                <a:buSzPts val="1200"/>
              </a:pPr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C757F-1EA1-5569-3BD8-3811FF358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320" y="769261"/>
            <a:ext cx="6995384" cy="994172"/>
          </a:xfrm>
        </p:spPr>
        <p:txBody>
          <a:bodyPr>
            <a:noAutofit/>
          </a:bodyPr>
          <a:lstStyle/>
          <a:p>
            <a:pPr algn="l"/>
            <a:r>
              <a:rPr lang="en-IN" sz="36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SYSTEM BLOCK DIAGRAM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BBC332-61A7-442C-A73B-27A5878E82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56" t="4082" r="2298" b="5612"/>
          <a:stretch/>
        </p:blipFill>
        <p:spPr>
          <a:xfrm>
            <a:off x="726141" y="1763433"/>
            <a:ext cx="7422776" cy="499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004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A5E14FD-C90F-BB7D-7DEA-2C1ECE8ED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0241" y="1796963"/>
            <a:ext cx="3276600" cy="47617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0FB496-A8D8-CAFE-297A-1A420C5D1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47197" y="699815"/>
            <a:ext cx="7886700" cy="994172"/>
          </a:xfrm>
        </p:spPr>
        <p:txBody>
          <a:bodyPr/>
          <a:lstStyle/>
          <a:p>
            <a:r>
              <a:rPr lang="en-I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0CAAAC-CA39-3C63-A414-01A6471D8ABE}"/>
              </a:ext>
            </a:extLst>
          </p:cNvPr>
          <p:cNvSpPr txBox="1"/>
          <p:nvPr/>
        </p:nvSpPr>
        <p:spPr>
          <a:xfrm>
            <a:off x="144653" y="1796963"/>
            <a:ext cx="5585588" cy="5047536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r>
              <a:rPr lang="en-IN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1) Video Acquisition and Preprocessing: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Cameras capture live traffic feeds.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Preprocessing includes resizing and normalization.</a:t>
            </a:r>
          </a:p>
          <a:p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2) Vehicle Detection and Classification: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Custom Trained YOLOv8 model identifies vehicles with high accuracy.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Outputs bounding boxes and class labels.</a:t>
            </a:r>
          </a:p>
          <a:p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3) Vehicle Tracking: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Byte Track algorithm assigns unique IDs.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Tracks vehicles across frames.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4) Hazard Assessment and Binary Code Generation: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Corner Sentinel assesses risks based on the following Criteria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Speed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Wrong – Side Driving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Emergency Vehicle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Accident/Crash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Stationary Vehicle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Class of Vehicle</a:t>
            </a:r>
          </a:p>
          <a:p>
            <a:pPr marL="403622" indent="-26670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Generates binary code based on risk level.</a:t>
            </a:r>
          </a:p>
          <a:p>
            <a:pPr marL="403622" indent="-26670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03622" indent="-266700"/>
            <a:r>
              <a:rPr lang="en-IN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5) Li-Fi Transmission:</a:t>
            </a:r>
          </a:p>
          <a:p>
            <a:pPr marL="403622" indent="-26670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Binary code transmitted via modulated LEDs using Manchester Encoding.</a:t>
            </a:r>
          </a:p>
          <a:p>
            <a:pPr marL="403622" indent="-26670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Custom timing libraries ensures reliable data transfer.</a:t>
            </a:r>
          </a:p>
          <a:p>
            <a:pPr marL="403622" indent="-26670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03622" indent="-266700"/>
            <a:r>
              <a:rPr lang="en-IN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6) Warning Reception and Interpretation:</a:t>
            </a:r>
          </a:p>
          <a:p>
            <a:pPr marL="403622" indent="-26670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Vehicles equipped with receivers demodulate signals.</a:t>
            </a:r>
          </a:p>
          <a:p>
            <a:pPr marL="403622" indent="-266700"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Warnings alert drivers to potential hazards.</a:t>
            </a:r>
          </a:p>
        </p:txBody>
      </p:sp>
    </p:spTree>
    <p:extLst>
      <p:ext uri="{BB962C8B-B14F-4D97-AF65-F5344CB8AC3E}">
        <p14:creationId xmlns:p14="http://schemas.microsoft.com/office/powerpoint/2010/main" val="3721989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8DFAD-AD46-398A-4541-336F2E2F0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50894" y="645085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DETAILS</a:t>
            </a:r>
            <a:endParaRPr lang="en-IN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CDB29C-5D3F-4603-790F-4FD806F82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2195512"/>
            <a:ext cx="8544560" cy="4525963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 we used is a custom implementation on the nano version of the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Ultralytics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YOLOv8 series. [1]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was trained on a combination of Google’s Open Images Dataset V7 and a Indian-Vehicles dataset sourced from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Roboflow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[4]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was made using the Opensource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FiftyOne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 and contained around 50000 images.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911A0-B0CE-A435-C6A0-4A93C87371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72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964A284-9186-9540-31D3-4EC3A8044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19" y="1716116"/>
            <a:ext cx="5310939" cy="354062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18DFAD-AD46-398A-4541-336F2E2F0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8334" y="573116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ACCURACY CHARTS</a:t>
            </a:r>
            <a:endParaRPr lang="en-IN" sz="36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911A0-B0CE-A435-C6A0-4A93C87371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B46685-AC38-4C7A-2A88-FD2583488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025" y="3251201"/>
            <a:ext cx="5205412" cy="347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117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0" y="62400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 MODEL INFERENCE OUTPUT</a:t>
            </a:r>
            <a:endParaRPr sz="40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8</a:t>
            </a:fld>
            <a:endParaRPr/>
          </a:p>
        </p:txBody>
      </p:sp>
      <p:pic>
        <p:nvPicPr>
          <p:cNvPr id="123" name="Google Shape;123;p16"/>
          <p:cNvPicPr preferRelativeResize="0"/>
          <p:nvPr/>
        </p:nvPicPr>
        <p:blipFill rotWithShape="1">
          <a:blip r:embed="rId3">
            <a:alphaModFix/>
          </a:blip>
          <a:srcRect t="10419" r="23333" b="9232"/>
          <a:stretch/>
        </p:blipFill>
        <p:spPr>
          <a:xfrm>
            <a:off x="1770091" y="1904980"/>
            <a:ext cx="7268401" cy="4284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/>
          <p:cNvPicPr preferRelativeResize="0"/>
          <p:nvPr/>
        </p:nvPicPr>
        <p:blipFill rotWithShape="1">
          <a:blip r:embed="rId4">
            <a:alphaModFix/>
          </a:blip>
          <a:srcRect l="41788" t="18080" r="41707" b="13857"/>
          <a:stretch/>
        </p:blipFill>
        <p:spPr>
          <a:xfrm>
            <a:off x="158262" y="2272111"/>
            <a:ext cx="1530572" cy="35505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1D42AF-2CFE-2985-5D73-51719BB82387}"/>
              </a:ext>
            </a:extLst>
          </p:cNvPr>
          <p:cNvSpPr txBox="1"/>
          <p:nvPr/>
        </p:nvSpPr>
        <p:spPr>
          <a:xfrm>
            <a:off x="3293782" y="6327773"/>
            <a:ext cx="2556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WRONG LANE DETECTION</a:t>
            </a:r>
            <a:endParaRPr lang="en-IN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3036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0" y="68237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IN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 MODEL INFERENCE OUTPUT</a:t>
            </a:r>
            <a:endParaRPr sz="40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IN"/>
              <a:t>9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1D42AF-2CFE-2985-5D73-51719BB82387}"/>
              </a:ext>
            </a:extLst>
          </p:cNvPr>
          <p:cNvSpPr txBox="1"/>
          <p:nvPr/>
        </p:nvSpPr>
        <p:spPr>
          <a:xfrm>
            <a:off x="2928620" y="6231135"/>
            <a:ext cx="3286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STATIONARY VEHICLE DETECTION</a:t>
            </a:r>
            <a:endParaRPr lang="en-IN" b="1" dirty="0">
              <a:solidFill>
                <a:srgbClr val="C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2ED132-25EF-27CA-DD81-7B3037052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5377"/>
            <a:ext cx="9144000" cy="429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28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1732</Words>
  <Application>Microsoft Office PowerPoint</Application>
  <PresentationFormat>On-screen Show (4:3)</PresentationFormat>
  <Paragraphs>320</Paragraphs>
  <Slides>24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Times New Roman</vt:lpstr>
      <vt:lpstr>Arial</vt:lpstr>
      <vt:lpstr>Calibri</vt:lpstr>
      <vt:lpstr>Office Theme</vt:lpstr>
      <vt:lpstr>PowerPoint Presentation</vt:lpstr>
      <vt:lpstr>PROBLEM STATEMENT </vt:lpstr>
      <vt:lpstr>PROPOSED SYSTEM</vt:lpstr>
      <vt:lpstr>SYSTEM BLOCK DIAGRAM</vt:lpstr>
      <vt:lpstr>WORKING</vt:lpstr>
      <vt:lpstr>MODEL DETAILS</vt:lpstr>
      <vt:lpstr>MODEL ACCURACY CHARTS</vt:lpstr>
      <vt:lpstr>ML MODEL INFERENCE OUTPUT</vt:lpstr>
      <vt:lpstr>ML MODEL INFERENCE OUTPUT</vt:lpstr>
      <vt:lpstr>HIGH PRECISION TIMER CODE</vt:lpstr>
      <vt:lpstr>TIMER SETUP FOR ARDUINO</vt:lpstr>
      <vt:lpstr>STRUCTURE OF THE DATA PACKET</vt:lpstr>
      <vt:lpstr>DATA BITS ALLOCATION</vt:lpstr>
      <vt:lpstr>BINARY CODE BITWISE MAP </vt:lpstr>
      <vt:lpstr>CRC CHECKING</vt:lpstr>
      <vt:lpstr>Li-Fi TRANSMITTER CIRCUIT [7]</vt:lpstr>
      <vt:lpstr>Li-Fi RECEIVER CIRCUIT [2,6]</vt:lpstr>
      <vt:lpstr>WORK COMPLETED IN PHASE 1</vt:lpstr>
      <vt:lpstr>WORK COMPLETED IN PHASE 2</vt:lpstr>
      <vt:lpstr>REAL TIME WORKING RESULT</vt:lpstr>
      <vt:lpstr>REALISED CIRCUITS</vt:lpstr>
      <vt:lpstr>CONCLUSION AND FUTURE WORK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Sreeram</dc:creator>
  <cp:lastModifiedBy>Sreeram K R</cp:lastModifiedBy>
  <cp:revision>36</cp:revision>
  <dcterms:modified xsi:type="dcterms:W3CDTF">2024-05-13T04:49:29Z</dcterms:modified>
</cp:coreProperties>
</file>